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74" r:id="rId1"/>
  </p:sldMasterIdLst>
  <p:notesMasterIdLst>
    <p:notesMasterId r:id="rId20"/>
  </p:notesMasterIdLst>
  <p:sldIdLst>
    <p:sldId id="256" r:id="rId2"/>
    <p:sldId id="257" r:id="rId3"/>
    <p:sldId id="265" r:id="rId4"/>
    <p:sldId id="258" r:id="rId5"/>
    <p:sldId id="266" r:id="rId6"/>
    <p:sldId id="259" r:id="rId7"/>
    <p:sldId id="268" r:id="rId8"/>
    <p:sldId id="260" r:id="rId9"/>
    <p:sldId id="269" r:id="rId10"/>
    <p:sldId id="261" r:id="rId11"/>
    <p:sldId id="270" r:id="rId12"/>
    <p:sldId id="262" r:id="rId13"/>
    <p:sldId id="271" r:id="rId14"/>
    <p:sldId id="263" r:id="rId15"/>
    <p:sldId id="272" r:id="rId16"/>
    <p:sldId id="264" r:id="rId17"/>
    <p:sldId id="273" r:id="rId18"/>
    <p:sldId id="267" r:id="rId19"/>
  </p:sldIdLst>
  <p:sldSz cx="9144000" cy="5143500" type="screen16x9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93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59"/>
  </p:normalViewPr>
  <p:slideViewPr>
    <p:cSldViewPr snapToGrid="0">
      <p:cViewPr varScale="1">
        <p:scale>
          <a:sx n="120" d="100"/>
          <a:sy n="120" d="100"/>
        </p:scale>
        <p:origin x="200" y="5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5b2030965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05b2030965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5b2030965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05b2030965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697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5b2030965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5b2030965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5b2030965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5b2030965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934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5b2030965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05b2030965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5b2030965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05b2030965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350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6329bbfa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06329bbfa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6329bbfa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06329bbfa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192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5b20309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5b20309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5b20309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5b20309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384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5b2030965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5b2030965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5b2030965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5b2030965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9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5b203096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05b203096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5b203096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05b203096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587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5b203096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5b203096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5b203096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5b203096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716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A3A009-9E30-DECD-22C1-520C0EE21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AC2ED32-C88E-0895-293F-1009A9498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10B0E7-811C-604C-DCB8-9F247308E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07/02/23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583ED0-72B0-1F34-1B89-A38CE5976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7448B4-FFB4-EBD8-1370-2AC03A91D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63996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DE006B-7043-99F8-9C5B-8D8326AC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5EEC235-F326-9837-A1F4-98F156DFD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F23486-9527-BCB3-835F-4F2CD9EFD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07/02/23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20D727-4AC4-3203-9463-47D03F620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F4DD94-7D4E-02BD-472C-7F218EE4C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4672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6200CFA-74A7-1BD7-D4EF-AC2C630768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E34E30D-2B3B-587D-BD8B-948350B56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9072100-6241-13B6-2DE0-CD8BCCC81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07/02/23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29D200-2E02-C1CF-60F2-4AB7F5EF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A838E4-E296-700F-D061-F80C1994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6029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4787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06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C2400C-2E0B-110E-2431-CC667686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8C9B2C-5D47-4A3A-2544-F893A006B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0163E83-8A93-0D60-4BC3-5F4780184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07/02/23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031350-28A4-294C-4CA8-2962B7ED2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3CAB7D-1AEB-3AAC-A2D8-6677D070A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51771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AA0290-215C-70E3-3134-F1A6A43B1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3B77391-E5C5-B8C4-37F8-CFED9297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363A58-F065-E9BC-9356-FC3A6445F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07/02/23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0080F-F78E-6872-323D-3BCFE5C24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25570E4-E7A0-8BA8-8371-68584EFEA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00843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E0B1D8-F366-730F-B43D-C3DD559EF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9C8E3C-8139-4AC7-5EC6-B31B5C20E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5765DDD-EAB0-A433-156A-2736642CB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517AFE2-DDCB-1445-535D-BE2CC9069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07/02/23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072D392-029B-F70F-2797-FD0A735B4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7E4086F-BEDD-20F4-3659-E358320A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48131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0E03EA-F614-FAF5-B947-D0CDF83C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D957B-27D3-7D7C-E20D-EA2323228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0591E5-77B0-364D-B1E2-D4DDDB19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BC62BD6-69B3-A178-1ECD-A0F3704AC0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78D2176-6C2F-3ED3-FFCE-ADB0B02111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4E456DE-EE69-73D3-F5BC-0DAF1B82C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07/02/23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10D9175-9207-AA82-F7FB-5CE80053C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3092668-7C48-AC6D-0E48-C871B68B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3009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A2506-8F46-5D0A-432D-D5E999401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585F9BD-85E5-423E-52E1-B05E277D3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07/02/23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A8354D-79F7-0633-6C93-C2801BFA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92B12A6-8124-B489-5FFE-D5F9F21D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79595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83AE462-90F6-0070-66AC-A271EE6C3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07/02/23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7F5B8A-077B-DE6B-364C-5136C6B4E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E2B2AD-67D8-6BD2-C3BA-BC9E81F5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52308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2E8B27-D586-B10D-E1B5-1FF5C1941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364857-F6C4-4B85-7336-D0EFDEDBF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F690447-54ED-ED4F-56EB-2ED984BED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AD00049-9A6D-9E26-B8EE-17BF3013D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07/02/23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B3B45C6-F5F4-9637-1548-6D29DB729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A5A31C7-F09D-1C7B-4528-B02FB2269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1430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C7EBE4-FF83-E89F-7E3A-E43596DE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676EA25-4E0D-557A-42C1-6F9BE0CE7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8F36B9E-1FC5-3D2C-54A1-99D72243D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341038-C162-86BC-3E6B-3C7B7EF5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07/02/23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8A21ECD-F625-72EB-4AA2-DDC276E88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2CCF635-1CDA-A832-F2C8-B4CC9E38A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4522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A90FA74-BE3F-78B8-F4E5-29F8F287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C1D304-3B46-195F-61E7-27C983D51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6FFB9B-7929-5DCA-19BD-928065E6C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9C4A-39FA-6746-AD5A-506467BA2CCB}" type="datetimeFigureOut">
              <a:rPr lang="it-IT" smtClean="0"/>
              <a:t>07/02/23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05948E-7579-96DB-55D4-3BBF8103A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98AF2A4-0D03-963F-B9CB-149DF6434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169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gif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gif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82601" y="482600"/>
            <a:ext cx="3465438" cy="3425353"/>
          </a:xfr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  <a:buSzPts val="990"/>
            </a:pPr>
            <a:r>
              <a:rPr lang="en-US" sz="3300" b="1" dirty="0">
                <a:solidFill>
                  <a:srgbClr val="005493"/>
                </a:solidFill>
                <a:latin typeface="Bahnschrift" panose="020B0502040204020203" pitchFamily="34" charset="0"/>
              </a:rPr>
              <a:t>A data-driven framework for analysis and prediction of instabilities in a smart power grid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482600" y="3958263"/>
            <a:ext cx="3465438" cy="581620"/>
          </a:xfr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algn="l" defTabSz="91440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77"/>
                <a:cs typeface="Gadugi" panose="020F0502020204030204" pitchFamily="34" charset="0"/>
              </a:rPr>
              <a:t>A four house network example</a:t>
            </a:r>
          </a:p>
        </p:txBody>
      </p:sp>
      <p:pic>
        <p:nvPicPr>
          <p:cNvPr id="11" name="Immagine 10" descr="Mulino a vento e pannelli solari">
            <a:extLst>
              <a:ext uri="{FF2B5EF4-FFF2-40B4-BE49-F238E27FC236}">
                <a16:creationId xmlns:a16="http://schemas.microsoft.com/office/drawing/2014/main" id="{E0AA59C2-314F-9EA8-BEC0-390D26820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1" r="20175" b="2"/>
          <a:stretch/>
        </p:blipFill>
        <p:spPr>
          <a:xfrm>
            <a:off x="4671911" y="10"/>
            <a:ext cx="4472089" cy="51434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723900" y="1028392"/>
            <a:ext cx="2522377" cy="163728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800"/>
              <a:t>Linear regression-based modeling </a:t>
            </a: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77535" y="277717"/>
            <a:ext cx="3513171" cy="955660"/>
          </a:xfrm>
          <a:prstGeom prst="rect">
            <a:avLst/>
          </a:prstGeom>
          <a:noFill/>
        </p:spPr>
      </p:pic>
      <p:sp>
        <p:nvSpPr>
          <p:cNvPr id="97" name="Google Shape;97;p18"/>
          <p:cNvSpPr txBox="1"/>
          <p:nvPr/>
        </p:nvSpPr>
        <p:spPr>
          <a:xfrm>
            <a:off x="723899" y="2796870"/>
            <a:ext cx="4267532" cy="170799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b="1"/>
              <a:t>X_train_scaled</a:t>
            </a:r>
            <a:r>
              <a:rPr lang="en-US" sz="1400"/>
              <a:t>: scaled input variables for training the model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b="1"/>
              <a:t>y_train</a:t>
            </a:r>
            <a:r>
              <a:rPr lang="en-US" sz="1400"/>
              <a:t>: output variable used for training the model 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b="1"/>
              <a:t>model: </a:t>
            </a:r>
            <a:r>
              <a:rPr lang="en-US" sz="1400"/>
              <a:t>the statistical model obtained</a:t>
            </a:r>
            <a:r>
              <a:rPr lang="en-US" sz="1400" b="1"/>
              <a:t> 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b="1"/>
              <a:t>LinearRegression(): </a:t>
            </a:r>
            <a:r>
              <a:rPr lang="en-US" sz="1400"/>
              <a:t>modeling methodology used</a:t>
            </a: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91431" y="1408945"/>
            <a:ext cx="3620941" cy="28866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60375" y="95692"/>
            <a:ext cx="4773132" cy="102617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Modelling the importance of features against stability</a:t>
            </a: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58324" y="1408945"/>
            <a:ext cx="3620941" cy="28866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232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regression-based output prediction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975" y="1192875"/>
            <a:ext cx="5754175" cy="4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764150" y="1771650"/>
            <a:ext cx="561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b="1"/>
              <a:t>X_train_scaled</a:t>
            </a:r>
            <a:r>
              <a:rPr lang="en-GB"/>
              <a:t>: scaled input variables for testing the model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b="1"/>
              <a:t>y_test_pred</a:t>
            </a:r>
            <a:r>
              <a:rPr lang="en-GB"/>
              <a:t>: predicted output variable used for 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406" y="2724900"/>
            <a:ext cx="7744501" cy="24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regression-based output prediction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80" y="1346025"/>
            <a:ext cx="7744501" cy="2451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6664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Presented insights into the relationship between input variables and stability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Designed a statistical regression-based model that maps the input variables to the stability estimate (output variable)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For a given test data, the output variable (stability estimate) is predicted by using the extracted model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The predicted output is cross validated with the actual output</a:t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Outcomes</a:t>
            </a:r>
            <a:endParaRPr dirty="0"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 dirty="0"/>
              <a:t>Insights into network stability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 dirty="0"/>
              <a:t>A statistical regression-based model that for stability estimate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 dirty="0"/>
              <a:t>For a given tau, p and g, we can predict the stability of the network 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 dirty="0"/>
              <a:t>The predicted output is cross validated with the actual output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endParaRPr lang="en-GB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endParaRPr sz="1700" dirty="0"/>
          </a:p>
        </p:txBody>
      </p:sp>
    </p:spTree>
    <p:extLst>
      <p:ext uri="{BB962C8B-B14F-4D97-AF65-F5344CB8AC3E}">
        <p14:creationId xmlns:p14="http://schemas.microsoft.com/office/powerpoint/2010/main" val="3567356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what?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Suppose that you want to energize a smart grid and you have no idea where to choose your parameters from.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Let us say you select a particular set of parameters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presented model checks if the parameters selected would yield you stability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Useablity</a:t>
            </a:r>
            <a:r>
              <a:rPr lang="en-GB" dirty="0"/>
              <a:t> and extensions</a:t>
            </a:r>
            <a:endParaRPr dirty="0"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 dirty="0" err="1"/>
              <a:t>As</a:t>
            </a:r>
            <a:r>
              <a:rPr lang="it-IT" dirty="0"/>
              <a:t> a general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indicator</a:t>
            </a:r>
            <a:r>
              <a:rPr lang="it-IT" dirty="0"/>
              <a:t> tool in the design </a:t>
            </a:r>
            <a:r>
              <a:rPr lang="it-IT" dirty="0" err="1"/>
              <a:t>process</a:t>
            </a:r>
            <a:endParaRPr lang="it-IT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 dirty="0"/>
              <a:t>Can be </a:t>
            </a:r>
            <a:r>
              <a:rPr lang="it-IT" dirty="0" err="1"/>
              <a:t>extended</a:t>
            </a:r>
            <a:r>
              <a:rPr lang="it-IT" dirty="0"/>
              <a:t> for a </a:t>
            </a:r>
            <a:r>
              <a:rPr lang="it-IT" dirty="0" err="1"/>
              <a:t>larger</a:t>
            </a:r>
            <a:r>
              <a:rPr lang="it-IT" dirty="0"/>
              <a:t> network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 dirty="0"/>
              <a:t>For a new user/house to be </a:t>
            </a:r>
            <a:r>
              <a:rPr lang="it-IT" dirty="0" err="1"/>
              <a:t>connected</a:t>
            </a:r>
            <a:r>
              <a:rPr lang="it-IT" dirty="0"/>
              <a:t> to an </a:t>
            </a:r>
            <a:r>
              <a:rPr lang="it-IT" dirty="0" err="1"/>
              <a:t>existing</a:t>
            </a:r>
            <a:r>
              <a:rPr lang="it-IT" dirty="0"/>
              <a:t> network: the tool </a:t>
            </a:r>
            <a:r>
              <a:rPr lang="it-IT" dirty="0" err="1"/>
              <a:t>predicts</a:t>
            </a:r>
            <a:r>
              <a:rPr lang="it-IT" dirty="0"/>
              <a:t> </a:t>
            </a:r>
            <a:r>
              <a:rPr lang="it-IT" dirty="0" err="1"/>
              <a:t>whether</a:t>
            </a:r>
            <a:r>
              <a:rPr lang="it-IT" dirty="0"/>
              <a:t> the </a:t>
            </a:r>
            <a:r>
              <a:rPr lang="it-IT" dirty="0" err="1"/>
              <a:t>chosen</a:t>
            </a:r>
            <a:r>
              <a:rPr lang="it-IT" dirty="0"/>
              <a:t> </a:t>
            </a:r>
            <a:r>
              <a:rPr lang="it-IT" dirty="0" err="1"/>
              <a:t>parameters</a:t>
            </a:r>
            <a:r>
              <a:rPr lang="it-IT" dirty="0"/>
              <a:t> yield </a:t>
            </a:r>
            <a:r>
              <a:rPr lang="it-IT" dirty="0" err="1"/>
              <a:t>stability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8399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430770-A97C-E709-0237-20122ED6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B5694E9-0745-597B-65B1-34C636CDA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39B58E1D-450A-FB0E-6144-B814D1E66106}"/>
              </a:ext>
            </a:extLst>
          </p:cNvPr>
          <p:cNvSpPr txBox="1"/>
          <p:nvPr/>
        </p:nvSpPr>
        <p:spPr>
          <a:xfrm>
            <a:off x="549125" y="2032550"/>
            <a:ext cx="77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source: https://</a:t>
            </a:r>
            <a:r>
              <a:rPr lang="en-GB" dirty="0" err="1"/>
              <a:t>archive.ics.uci.edu</a:t>
            </a:r>
            <a:r>
              <a:rPr lang="en-GB" dirty="0"/>
              <a:t>/ml/datasets/</a:t>
            </a:r>
            <a:r>
              <a:rPr lang="en-GB" dirty="0" err="1"/>
              <a:t>Electrical+Grid+Stability+Simulated+Data</a:t>
            </a:r>
            <a:r>
              <a:rPr lang="en-GB" dirty="0"/>
              <a:t>+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007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87400" y="25811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Smart grid stability</a:t>
            </a: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050" y="137702"/>
            <a:ext cx="2991752" cy="214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950" y="1094813"/>
            <a:ext cx="2010125" cy="16347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82750" y="3976650"/>
            <a:ext cx="360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Stability: </a:t>
            </a:r>
            <a:r>
              <a:rPr lang="en-GB">
                <a:solidFill>
                  <a:srgbClr val="202124"/>
                </a:solidFill>
                <a:highlight>
                  <a:srgbClr val="FFFFFF"/>
                </a:highlight>
              </a:rPr>
              <a:t>A system is said to be stable, if its output is under control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</a:rPr>
              <a:t>.</a:t>
            </a:r>
            <a:endParaRPr lang="en-GB"/>
          </a:p>
        </p:txBody>
      </p:sp>
      <p:sp>
        <p:nvSpPr>
          <p:cNvPr id="64" name="Google Shape;64;p14"/>
          <p:cNvSpPr txBox="1"/>
          <p:nvPr/>
        </p:nvSpPr>
        <p:spPr>
          <a:xfrm>
            <a:off x="588950" y="2850275"/>
            <a:ext cx="253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grid with four solar homes</a:t>
            </a:r>
          </a:p>
        </p:txBody>
      </p:sp>
      <p:sp>
        <p:nvSpPr>
          <p:cNvPr id="65" name="Google Shape;65;p14"/>
          <p:cNvSpPr txBox="1"/>
          <p:nvPr/>
        </p:nvSpPr>
        <p:spPr>
          <a:xfrm>
            <a:off x="4447700" y="2106975"/>
            <a:ext cx="272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solar home</a:t>
            </a: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4250" y="2806775"/>
            <a:ext cx="4552850" cy="21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55281" y="11453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5493"/>
                </a:solidFill>
                <a:latin typeface="Bahnschrift" panose="020F0502020204030204" pitchFamily="34" charset="0"/>
                <a:cs typeface="Bahnschrift" panose="020F0502020204030204" pitchFamily="34" charset="0"/>
              </a:rPr>
              <a:t>What makes a grid “stable”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4788936" y="3587030"/>
            <a:ext cx="360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Stability: </a:t>
            </a:r>
            <a:r>
              <a:rPr lang="en-GB">
                <a:solidFill>
                  <a:srgbClr val="202124"/>
                </a:solidFill>
                <a:highlight>
                  <a:srgbClr val="FFFFFF"/>
                </a:highlight>
              </a:rPr>
              <a:t>A system is said to be stable, if its output is under control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</a:rPr>
              <a:t>.</a:t>
            </a:r>
            <a:endParaRPr lang="en-GB"/>
          </a:p>
        </p:txBody>
      </p:sp>
      <p:sp>
        <p:nvSpPr>
          <p:cNvPr id="64" name="Google Shape;64;p14"/>
          <p:cNvSpPr txBox="1"/>
          <p:nvPr/>
        </p:nvSpPr>
        <p:spPr>
          <a:xfrm>
            <a:off x="610216" y="4258222"/>
            <a:ext cx="253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grid with four solar homes</a:t>
            </a: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250" y="975118"/>
            <a:ext cx="4835566" cy="2427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81B4E02E-BEC0-9E77-AF7E-110891A15A4C}"/>
              </a:ext>
            </a:extLst>
          </p:cNvPr>
          <p:cNvGrpSpPr/>
          <p:nvPr/>
        </p:nvGrpSpPr>
        <p:grpSpPr>
          <a:xfrm>
            <a:off x="346451" y="975118"/>
            <a:ext cx="3066729" cy="2715441"/>
            <a:chOff x="224184" y="646002"/>
            <a:chExt cx="3066729" cy="2715441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DBB1861B-A8C8-2616-E0F6-8913EE27578F}"/>
                </a:ext>
              </a:extLst>
            </p:cNvPr>
            <p:cNvGrpSpPr/>
            <p:nvPr/>
          </p:nvGrpSpPr>
          <p:grpSpPr>
            <a:xfrm>
              <a:off x="224184" y="646002"/>
              <a:ext cx="3066729" cy="1721916"/>
              <a:chOff x="170791" y="543705"/>
              <a:chExt cx="2568921" cy="1281060"/>
            </a:xfrm>
          </p:grpSpPr>
          <p:pic>
            <p:nvPicPr>
              <p:cNvPr id="3" name="Elemento grafico 2" descr="Pannelli solari con riempimento a tinta unita">
                <a:extLst>
                  <a:ext uri="{FF2B5EF4-FFF2-40B4-BE49-F238E27FC236}">
                    <a16:creationId xmlns:a16="http://schemas.microsoft.com/office/drawing/2014/main" id="{BDDBD0CF-A677-2131-4D00-39F87AA0D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0791" y="1145990"/>
                <a:ext cx="678774" cy="678774"/>
              </a:xfrm>
              <a:prstGeom prst="rect">
                <a:avLst/>
              </a:prstGeom>
            </p:spPr>
          </p:pic>
          <p:pic>
            <p:nvPicPr>
              <p:cNvPr id="6" name="Elemento grafico 5" descr="Pannelli solari con riempimento a tinta unita">
                <a:extLst>
                  <a:ext uri="{FF2B5EF4-FFF2-40B4-BE49-F238E27FC236}">
                    <a16:creationId xmlns:a16="http://schemas.microsoft.com/office/drawing/2014/main" id="{1A9050B5-E0BE-2274-40EC-96BA73DAB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15863" y="543705"/>
                <a:ext cx="678775" cy="678775"/>
              </a:xfrm>
              <a:prstGeom prst="rect">
                <a:avLst/>
              </a:prstGeom>
            </p:spPr>
          </p:pic>
          <p:pic>
            <p:nvPicPr>
              <p:cNvPr id="12" name="Elemento grafico 11" descr="Pannelli solari con riempimento a tinta unita">
                <a:extLst>
                  <a:ext uri="{FF2B5EF4-FFF2-40B4-BE49-F238E27FC236}">
                    <a16:creationId xmlns:a16="http://schemas.microsoft.com/office/drawing/2014/main" id="{357938DA-0DB4-72BA-EABD-A7B8F4B55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60937" y="1145990"/>
                <a:ext cx="678775" cy="678775"/>
              </a:xfrm>
              <a:prstGeom prst="rect">
                <a:avLst/>
              </a:prstGeom>
            </p:spPr>
          </p:pic>
        </p:grpSp>
        <p:pic>
          <p:nvPicPr>
            <p:cNvPr id="14" name="Elemento grafico 13" descr="Pannelli solari con riempimento a tinta unita">
              <a:extLst>
                <a:ext uri="{FF2B5EF4-FFF2-40B4-BE49-F238E27FC236}">
                  <a16:creationId xmlns:a16="http://schemas.microsoft.com/office/drawing/2014/main" id="{040BECA1-1000-F3C9-5081-72C1CC89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52393" y="2449079"/>
              <a:ext cx="810309" cy="912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0527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264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Variables at each house 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 dirty="0">
                <a:solidFill>
                  <a:schemeClr val="dk1"/>
                </a:solidFill>
              </a:rPr>
              <a:t>Power consumed/generated (in kilo watts):</a:t>
            </a:r>
            <a:r>
              <a:rPr lang="en-GB" sz="1400" b="1" dirty="0">
                <a:solidFill>
                  <a:srgbClr val="CC0000"/>
                </a:solidFill>
              </a:rPr>
              <a:t> </a:t>
            </a:r>
            <a:r>
              <a:rPr lang="en-GB" sz="1400" b="1" dirty="0">
                <a:solidFill>
                  <a:srgbClr val="980000"/>
                </a:solidFill>
              </a:rPr>
              <a:t>p</a:t>
            </a:r>
            <a:endParaRPr sz="1400" b="1" dirty="0">
              <a:solidFill>
                <a:srgbClr val="98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 dirty="0">
                <a:solidFill>
                  <a:schemeClr val="dk1"/>
                </a:solidFill>
              </a:rPr>
              <a:t>Time constant/delay (in secs):</a:t>
            </a:r>
            <a:r>
              <a:rPr lang="en-GB" sz="1400" dirty="0">
                <a:solidFill>
                  <a:srgbClr val="980000"/>
                </a:solidFill>
              </a:rPr>
              <a:t> </a:t>
            </a:r>
            <a:r>
              <a:rPr lang="en-GB" sz="1400" b="1" dirty="0">
                <a:solidFill>
                  <a:srgbClr val="980000"/>
                </a:solidFill>
              </a:rPr>
              <a:t>tau</a:t>
            </a:r>
            <a:endParaRPr sz="1400" b="1" dirty="0">
              <a:solidFill>
                <a:srgbClr val="98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 dirty="0">
                <a:solidFill>
                  <a:schemeClr val="dk1"/>
                </a:solidFill>
              </a:rPr>
              <a:t>Price elasticity (in kilo watts per Hertz): </a:t>
            </a:r>
            <a:r>
              <a:rPr lang="en-GB" sz="1400" b="1" dirty="0">
                <a:solidFill>
                  <a:srgbClr val="980000"/>
                </a:solidFill>
              </a:rPr>
              <a:t>g</a:t>
            </a:r>
            <a:endParaRPr sz="1400" b="1" dirty="0">
              <a:solidFill>
                <a:srgbClr val="98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980000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772531" y="1847642"/>
            <a:ext cx="508600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/>
              <a:t>Price elasticity:</a:t>
            </a:r>
            <a:r>
              <a:rPr lang="en-GB" sz="1200" dirty="0"/>
              <a:t> how much each house is willing to adapt their consumption/production</a:t>
            </a:r>
            <a:endParaRPr sz="1200" dirty="0"/>
          </a:p>
        </p:txBody>
      </p:sp>
      <p:sp>
        <p:nvSpPr>
          <p:cNvPr id="74" name="Google Shape;74;p15"/>
          <p:cNvSpPr txBox="1"/>
          <p:nvPr/>
        </p:nvSpPr>
        <p:spPr>
          <a:xfrm>
            <a:off x="623675" y="2278388"/>
            <a:ext cx="79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Time constant: </a:t>
            </a:r>
            <a:r>
              <a:rPr lang="en-GB" dirty="0"/>
              <a:t>a delay between transient and steady-state</a:t>
            </a:r>
            <a:endParaRPr dirty="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100" y="2678600"/>
            <a:ext cx="4550851" cy="20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264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Variables at each house 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 dirty="0">
                <a:solidFill>
                  <a:schemeClr val="dk1"/>
                </a:solidFill>
              </a:rPr>
              <a:t>Power consumed/generated (in kilo watts):</a:t>
            </a:r>
            <a:r>
              <a:rPr lang="en-GB" sz="1400" b="1" dirty="0">
                <a:solidFill>
                  <a:srgbClr val="CC0000"/>
                </a:solidFill>
              </a:rPr>
              <a:t> </a:t>
            </a:r>
            <a:r>
              <a:rPr lang="en-GB" sz="1400" b="1" dirty="0">
                <a:solidFill>
                  <a:srgbClr val="980000"/>
                </a:solidFill>
              </a:rPr>
              <a:t>p</a:t>
            </a:r>
            <a:endParaRPr sz="1400" b="1" dirty="0">
              <a:solidFill>
                <a:srgbClr val="98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 dirty="0">
                <a:solidFill>
                  <a:schemeClr val="dk1"/>
                </a:solidFill>
              </a:rPr>
              <a:t>Time constant/delay (in secs):</a:t>
            </a:r>
            <a:r>
              <a:rPr lang="en-GB" sz="1400" dirty="0">
                <a:solidFill>
                  <a:srgbClr val="980000"/>
                </a:solidFill>
              </a:rPr>
              <a:t> </a:t>
            </a:r>
            <a:r>
              <a:rPr lang="en-GB" sz="1400" b="1" dirty="0">
                <a:solidFill>
                  <a:srgbClr val="980000"/>
                </a:solidFill>
              </a:rPr>
              <a:t>tau</a:t>
            </a:r>
            <a:endParaRPr sz="1400" b="1" dirty="0">
              <a:solidFill>
                <a:srgbClr val="98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 dirty="0">
                <a:solidFill>
                  <a:schemeClr val="dk1"/>
                </a:solidFill>
              </a:rPr>
              <a:t>Price elasticity (in kilo watts per Hertz): </a:t>
            </a:r>
            <a:r>
              <a:rPr lang="en-GB" sz="1400" b="1" dirty="0">
                <a:solidFill>
                  <a:srgbClr val="980000"/>
                </a:solidFill>
              </a:rPr>
              <a:t>g</a:t>
            </a:r>
            <a:endParaRPr sz="1400" b="1" dirty="0">
              <a:solidFill>
                <a:srgbClr val="98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980000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772531" y="1847642"/>
            <a:ext cx="508600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/>
              <a:t>Price elasticity:</a:t>
            </a:r>
            <a:r>
              <a:rPr lang="en-GB" sz="1200" dirty="0"/>
              <a:t> how much each house is willing to adapt their consumption/production</a:t>
            </a:r>
            <a:endParaRPr sz="1200" dirty="0"/>
          </a:p>
        </p:txBody>
      </p:sp>
      <p:sp>
        <p:nvSpPr>
          <p:cNvPr id="74" name="Google Shape;74;p15"/>
          <p:cNvSpPr txBox="1"/>
          <p:nvPr/>
        </p:nvSpPr>
        <p:spPr>
          <a:xfrm>
            <a:off x="623675" y="2278388"/>
            <a:ext cx="79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Time constant: </a:t>
            </a:r>
            <a:r>
              <a:rPr lang="en-GB" dirty="0"/>
              <a:t>a delay between transient and steady-state</a:t>
            </a:r>
            <a:endParaRPr dirty="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100" y="2678600"/>
            <a:ext cx="4550851" cy="2051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9245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62800" y="2571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62800" y="3322175"/>
            <a:ext cx="8520600" cy="21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 strike="sngStrike" dirty="0"/>
              <a:t>How is the stability (output variable </a:t>
            </a:r>
            <a:r>
              <a:rPr lang="en-GB" sz="1700" b="1" strike="sngStrike" dirty="0">
                <a:solidFill>
                  <a:srgbClr val="980000"/>
                </a:solidFill>
              </a:rPr>
              <a:t>“stab”</a:t>
            </a:r>
            <a:r>
              <a:rPr lang="en-GB" sz="1700" strike="sngStrike" dirty="0"/>
              <a:t>) of the network affected?</a:t>
            </a:r>
            <a:endParaRPr sz="1700" strike="sngStrike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 strike="sngStrike" dirty="0"/>
              <a:t>Model the relationship between the input variables (</a:t>
            </a:r>
            <a:r>
              <a:rPr lang="en-GB" sz="1700" b="1" strike="sngStrike" dirty="0">
                <a:solidFill>
                  <a:srgbClr val="980000"/>
                </a:solidFill>
              </a:rPr>
              <a:t>“tau”, “p”, “g”</a:t>
            </a:r>
            <a:r>
              <a:rPr lang="en-GB" sz="1700" strike="sngStrike" dirty="0"/>
              <a:t>) and </a:t>
            </a:r>
            <a:r>
              <a:rPr lang="en-GB" sz="1700" b="1" strike="sngStrike" dirty="0">
                <a:solidFill>
                  <a:srgbClr val="980000"/>
                </a:solidFill>
              </a:rPr>
              <a:t>“stab”</a:t>
            </a:r>
            <a:r>
              <a:rPr lang="en-GB" sz="1700" strike="sngStrike" dirty="0"/>
              <a:t>.</a:t>
            </a:r>
            <a:endParaRPr sz="1700" strike="sngStrike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 strike="sngStrike" dirty="0"/>
              <a:t>Predict the stability estimate and compare it with the actual test data.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endParaRPr lang="en-GB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endParaRPr lang="en-GB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 dirty="0"/>
              <a:t>Predict </a:t>
            </a:r>
            <a:r>
              <a:rPr lang="it-IT" sz="1700" dirty="0" err="1"/>
              <a:t>how</a:t>
            </a:r>
            <a:r>
              <a:rPr lang="it-IT" sz="1700" dirty="0"/>
              <a:t> the </a:t>
            </a:r>
            <a:r>
              <a:rPr lang="it-IT" sz="1700" dirty="0" err="1"/>
              <a:t>stability</a:t>
            </a:r>
            <a:r>
              <a:rPr lang="it-IT" sz="1700" dirty="0"/>
              <a:t> </a:t>
            </a:r>
            <a:r>
              <a:rPr lang="it-IT" sz="1700" dirty="0" err="1"/>
              <a:t>is</a:t>
            </a:r>
            <a:r>
              <a:rPr lang="it-IT" sz="1700" dirty="0"/>
              <a:t> </a:t>
            </a:r>
            <a:r>
              <a:rPr lang="it-IT" sz="1700" dirty="0" err="1"/>
              <a:t>affected</a:t>
            </a:r>
            <a:r>
              <a:rPr lang="it-IT" sz="1700" dirty="0"/>
              <a:t> by </a:t>
            </a:r>
            <a:endParaRPr sz="1700" dirty="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700" dirty="0"/>
              <a:t> </a:t>
            </a:r>
            <a:endParaRPr sz="1700"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 idx="4294967295"/>
          </p:nvPr>
        </p:nvSpPr>
        <p:spPr>
          <a:xfrm>
            <a:off x="623888" y="160338"/>
            <a:ext cx="8520112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00" y="1026135"/>
            <a:ext cx="8100400" cy="8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62800" y="2571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Problem statement</a:t>
            </a:r>
            <a:endParaRPr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62800" y="3322175"/>
            <a:ext cx="8520600" cy="21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endParaRPr lang="en-GB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endParaRPr lang="en-GB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 dirty="0"/>
              <a:t>Predict </a:t>
            </a:r>
            <a:r>
              <a:rPr lang="it-IT" sz="1700" dirty="0" err="1"/>
              <a:t>how</a:t>
            </a:r>
            <a:r>
              <a:rPr lang="it-IT" sz="1700" dirty="0"/>
              <a:t> the </a:t>
            </a:r>
            <a:r>
              <a:rPr lang="it-IT" sz="1700" dirty="0" err="1"/>
              <a:t>stability</a:t>
            </a:r>
            <a:r>
              <a:rPr lang="it-IT" sz="1700" dirty="0"/>
              <a:t> </a:t>
            </a:r>
            <a:r>
              <a:rPr lang="it-IT" sz="1700" dirty="0" err="1"/>
              <a:t>is</a:t>
            </a:r>
            <a:r>
              <a:rPr lang="it-IT" sz="1700" dirty="0"/>
              <a:t> </a:t>
            </a:r>
            <a:r>
              <a:rPr lang="it-IT" sz="1700" dirty="0" err="1"/>
              <a:t>affected</a:t>
            </a:r>
            <a:r>
              <a:rPr lang="it-IT" sz="1700" dirty="0"/>
              <a:t> by </a:t>
            </a:r>
            <a:endParaRPr sz="1700" dirty="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700" dirty="0"/>
              <a:t> </a:t>
            </a:r>
            <a:endParaRPr sz="1700"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 idx="4294967295"/>
          </p:nvPr>
        </p:nvSpPr>
        <p:spPr>
          <a:xfrm>
            <a:off x="623888" y="160338"/>
            <a:ext cx="8520112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00" y="1026135"/>
            <a:ext cx="8100400" cy="89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876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117654" y="0"/>
            <a:ext cx="5187992" cy="99853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 affects the stability</a:t>
            </a: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23967" y="998532"/>
            <a:ext cx="5589483" cy="38636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117654" y="0"/>
            <a:ext cx="5187992" cy="99853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 affects the stability</a:t>
            </a:r>
          </a:p>
        </p:txBody>
      </p:sp>
    </p:spTree>
    <p:extLst>
      <p:ext uri="{BB962C8B-B14F-4D97-AF65-F5344CB8AC3E}">
        <p14:creationId xmlns:p14="http://schemas.microsoft.com/office/powerpoint/2010/main" val="8196075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</TotalTime>
  <Words>562</Words>
  <Application>Microsoft Macintosh PowerPoint</Application>
  <PresentationFormat>Presentazione su schermo (16:9)</PresentationFormat>
  <Paragraphs>69</Paragraphs>
  <Slides>18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Arial</vt:lpstr>
      <vt:lpstr>Bahnschrift</vt:lpstr>
      <vt:lpstr>Calibri</vt:lpstr>
      <vt:lpstr>Calibri Light</vt:lpstr>
      <vt:lpstr>Tw Cen MT</vt:lpstr>
      <vt:lpstr>Tema di Office</vt:lpstr>
      <vt:lpstr>A data-driven framework for analysis and prediction of instabilities in a smart power grid</vt:lpstr>
      <vt:lpstr>Smart grid stability</vt:lpstr>
      <vt:lpstr>What makes a grid “stable”</vt:lpstr>
      <vt:lpstr>Variables at each house </vt:lpstr>
      <vt:lpstr>Variables at each house </vt:lpstr>
      <vt:lpstr>Data</vt:lpstr>
      <vt:lpstr>Problem statement</vt:lpstr>
      <vt:lpstr>Time affects the stability</vt:lpstr>
      <vt:lpstr>Time affects the stability</vt:lpstr>
      <vt:lpstr>Linear regression-based modeling </vt:lpstr>
      <vt:lpstr>Modelling the importance of features against stability</vt:lpstr>
      <vt:lpstr>Linear regression-based output prediction</vt:lpstr>
      <vt:lpstr>Linear regression-based output prediction</vt:lpstr>
      <vt:lpstr>Summary</vt:lpstr>
      <vt:lpstr>Outcomes</vt:lpstr>
      <vt:lpstr>So what?</vt:lpstr>
      <vt:lpstr>Useablity and extensions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data-driven framework for analysis and prediction of instabilities in a smart power grid</dc:title>
  <cp:lastModifiedBy>Danilo Giarlini</cp:lastModifiedBy>
  <cp:revision>9</cp:revision>
  <dcterms:modified xsi:type="dcterms:W3CDTF">2023-02-07T15:24:16Z</dcterms:modified>
</cp:coreProperties>
</file>